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004" autoAdjust="0"/>
    <p:restoredTop sz="94660"/>
  </p:normalViewPr>
  <p:slideViewPr>
    <p:cSldViewPr>
      <p:cViewPr>
        <p:scale>
          <a:sx n="75" d="100"/>
          <a:sy n="75" d="100"/>
        </p:scale>
        <p:origin x="-1056" y="-24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0F2584-E4C2-4CF6-BEE5-5A2E0C977B00}" type="datetimeFigureOut">
              <a:rPr lang="en-US" smtClean="0"/>
              <a:pPr/>
              <a:t>7/18/2013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B597A8-0804-4127-9582-AE8BDDD601ED}" type="slidenum">
              <a:rPr lang="en-US" smtClean="0"/>
              <a:pPr/>
              <a:t>‹#›</a:t>
            </a:fld>
            <a:endParaRPr lang="en-US"/>
          </a:p>
        </p:txBody>
      </p:sp>
    </p:spTree>
    <p:extLst>
      <p:ext uri="{BB962C8B-B14F-4D97-AF65-F5344CB8AC3E}">
        <p14:creationId xmlns="" xmlns:p14="http://schemas.microsoft.com/office/powerpoint/2010/main" val="20262937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6532DE6-AA9E-4BEF-BCAB-4ECBBEEEE56C}" type="datetimeFigureOut">
              <a:rPr lang="en-US" smtClean="0"/>
              <a:pPr/>
              <a:t>7/18/2013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36BC05F-6F25-4F91-AD29-127299DCCE18}"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532DE6-AA9E-4BEF-BCAB-4ECBBEEEE56C}" type="datetimeFigureOut">
              <a:rPr lang="en-US" smtClean="0"/>
              <a:pPr/>
              <a:t>7/18/2013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6BC05F-6F25-4F91-AD29-127299DCCE1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36BC05F-6F25-4F91-AD29-127299DCCE18}"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532DE6-AA9E-4BEF-BCAB-4ECBBEEEE56C}" type="datetimeFigureOut">
              <a:rPr lang="en-US" smtClean="0"/>
              <a:pPr/>
              <a:t>7/18/2013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6532DE6-AA9E-4BEF-BCAB-4ECBBEEEE56C}" type="datetimeFigureOut">
              <a:rPr lang="en-US" smtClean="0"/>
              <a:pPr/>
              <a:t>7/18/2013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036BC05F-6F25-4F91-AD29-127299DCCE18}"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46532DE6-AA9E-4BEF-BCAB-4ECBBEEEE56C}" type="datetimeFigureOut">
              <a:rPr lang="en-US" smtClean="0"/>
              <a:pPr/>
              <a:t>7/18/2013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36BC05F-6F25-4F91-AD29-127299DCCE18}"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6532DE6-AA9E-4BEF-BCAB-4ECBBEEEE56C}" type="datetimeFigureOut">
              <a:rPr lang="en-US" smtClean="0"/>
              <a:pPr/>
              <a:t>7/18/2013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6BC05F-6F25-4F91-AD29-127299DCCE18}"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6532DE6-AA9E-4BEF-BCAB-4ECBBEEEE56C}" type="datetimeFigureOut">
              <a:rPr lang="en-US" smtClean="0"/>
              <a:pPr/>
              <a:t>7/18/2013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36BC05F-6F25-4F91-AD29-127299DCCE18}"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532DE6-AA9E-4BEF-BCAB-4ECBBEEEE56C}" type="datetimeFigureOut">
              <a:rPr lang="en-US" smtClean="0"/>
              <a:pPr/>
              <a:t>7/18/2013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036BC05F-6F25-4F91-AD29-127299DCCE1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6532DE6-AA9E-4BEF-BCAB-4ECBBEEEE56C}" type="datetimeFigureOut">
              <a:rPr lang="en-US" smtClean="0"/>
              <a:pPr/>
              <a:t>7/18/2013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36BC05F-6F25-4F91-AD29-127299DCCE1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36BC05F-6F25-4F91-AD29-127299DCCE18}"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6532DE6-AA9E-4BEF-BCAB-4ECBBEEEE56C}" type="datetimeFigureOut">
              <a:rPr lang="en-US" smtClean="0"/>
              <a:pPr/>
              <a:t>7/18/2013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36BC05F-6F25-4F91-AD29-127299DCCE18}"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6532DE6-AA9E-4BEF-BCAB-4ECBBEEEE56C}" type="datetimeFigureOut">
              <a:rPr lang="en-US" smtClean="0"/>
              <a:pPr/>
              <a:t>7/18/2013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6532DE6-AA9E-4BEF-BCAB-4ECBBEEEE56C}" type="datetimeFigureOut">
              <a:rPr lang="en-US" smtClean="0"/>
              <a:pPr/>
              <a:t>7/18/2013</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36BC05F-6F25-4F91-AD29-127299DCCE18}"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276600"/>
            <a:ext cx="6400800" cy="1905000"/>
          </a:xfrm>
        </p:spPr>
        <p:txBody>
          <a:bodyPr>
            <a:normAutofit fontScale="85000" lnSpcReduction="10000"/>
          </a:bodyPr>
          <a:lstStyle/>
          <a:p>
            <a:pPr algn="l"/>
            <a:r>
              <a:rPr lang="en-US" sz="1600" dirty="0" smtClean="0"/>
              <a:t>Peg Anawalt, M.S. Executive Director, CCCRC - Chesapeake College</a:t>
            </a:r>
          </a:p>
          <a:p>
            <a:pPr algn="l"/>
            <a:endParaRPr lang="en-US" sz="1600" dirty="0" smtClean="0"/>
          </a:p>
          <a:p>
            <a:pPr algn="l"/>
            <a:r>
              <a:rPr lang="en-US" sz="1600" dirty="0" smtClean="0"/>
              <a:t>Lesley Fallon, B.A., Coordinator, </a:t>
            </a:r>
            <a:r>
              <a:rPr lang="en-US" sz="1600" dirty="0"/>
              <a:t> </a:t>
            </a:r>
            <a:r>
              <a:rPr lang="en-US" sz="1600" dirty="0" smtClean="0"/>
              <a:t>CCCRC -   Chesapeake College</a:t>
            </a:r>
          </a:p>
          <a:p>
            <a:pPr algn="l"/>
            <a:endParaRPr lang="en-US" sz="1600" dirty="0" smtClean="0"/>
          </a:p>
          <a:p>
            <a:pPr algn="l"/>
            <a:r>
              <a:rPr lang="en-US" sz="1600" dirty="0" smtClean="0"/>
              <a:t>H. Susie Coddington, Ph.D., Director, Johns Hopkins University, Carey Business School  </a:t>
            </a:r>
          </a:p>
          <a:p>
            <a:pPr algn="l"/>
            <a:endParaRPr lang="en-US" sz="1600" dirty="0"/>
          </a:p>
        </p:txBody>
      </p:sp>
      <p:sp>
        <p:nvSpPr>
          <p:cNvPr id="2" name="Title 1"/>
          <p:cNvSpPr>
            <a:spLocks noGrp="1"/>
          </p:cNvSpPr>
          <p:nvPr>
            <p:ph type="ctrTitle"/>
          </p:nvPr>
        </p:nvSpPr>
        <p:spPr/>
        <p:txBody>
          <a:bodyPr>
            <a:normAutofit/>
          </a:bodyPr>
          <a:lstStyle/>
          <a:p>
            <a:r>
              <a:rPr lang="en-US" sz="2800" dirty="0" smtClean="0"/>
              <a:t>Maryland State Advisory Council</a:t>
            </a:r>
            <a:br>
              <a:rPr lang="en-US" sz="2800" dirty="0" smtClean="0"/>
            </a:br>
            <a:r>
              <a:rPr lang="en-US" sz="2800" dirty="0" smtClean="0"/>
              <a:t>on Early Childhood Education and Care</a:t>
            </a:r>
            <a:br>
              <a:rPr lang="en-US" sz="2800" dirty="0" smtClean="0"/>
            </a:br>
            <a:r>
              <a:rPr lang="en-US" sz="2800" dirty="0" smtClean="0"/>
              <a:t>Evaluation Update – May 15, 2013</a:t>
            </a:r>
            <a:endParaRPr lang="en-US" sz="2800" dirty="0"/>
          </a:p>
        </p:txBody>
      </p:sp>
    </p:spTree>
    <p:extLst>
      <p:ext uri="{BB962C8B-B14F-4D97-AF65-F5344CB8AC3E}">
        <p14:creationId xmlns="" xmlns:p14="http://schemas.microsoft.com/office/powerpoint/2010/main" val="1078394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Race to the Top(RTT) /Early Learning Challenge Grant</a:t>
            </a:r>
            <a:endParaRPr lang="en-US" sz="2000" dirty="0"/>
          </a:p>
        </p:txBody>
      </p:sp>
      <p:sp>
        <p:nvSpPr>
          <p:cNvPr id="3" name="Content Placeholder 2"/>
          <p:cNvSpPr>
            <a:spLocks noGrp="1"/>
          </p:cNvSpPr>
          <p:nvPr>
            <p:ph sz="quarter" idx="1"/>
          </p:nvPr>
        </p:nvSpPr>
        <p:spPr/>
        <p:txBody>
          <a:bodyPr>
            <a:normAutofit lnSpcReduction="10000"/>
          </a:bodyPr>
          <a:lstStyle/>
          <a:p>
            <a:r>
              <a:rPr lang="en-US" sz="2000" dirty="0" smtClean="0"/>
              <a:t>Maryland received award in 2011-2012 for capacity &amp; infrastructure building.</a:t>
            </a:r>
          </a:p>
          <a:p>
            <a:r>
              <a:rPr lang="en-US" sz="2000" dirty="0" smtClean="0"/>
              <a:t>Implementation under the Early Childhood State Advisory Board.</a:t>
            </a:r>
          </a:p>
          <a:p>
            <a:r>
              <a:rPr lang="en-US" sz="2000" dirty="0" smtClean="0"/>
              <a:t>Ten Projects:</a:t>
            </a:r>
          </a:p>
          <a:p>
            <a:pPr lvl="1"/>
            <a:r>
              <a:rPr lang="en-US" sz="1600" dirty="0" smtClean="0"/>
              <a:t>Local Early Childhood Councils</a:t>
            </a:r>
          </a:p>
          <a:p>
            <a:pPr lvl="1"/>
            <a:r>
              <a:rPr lang="en-US" sz="1600" dirty="0" smtClean="0"/>
              <a:t>EXCELS</a:t>
            </a:r>
          </a:p>
          <a:p>
            <a:pPr lvl="1"/>
            <a:r>
              <a:rPr lang="en-US" sz="1600" dirty="0" smtClean="0"/>
              <a:t>Breakthrough Centers</a:t>
            </a:r>
          </a:p>
          <a:p>
            <a:pPr lvl="1"/>
            <a:r>
              <a:rPr lang="en-US" sz="1600" dirty="0" smtClean="0"/>
              <a:t>Revise Early Learning standards to align with Common Core Standards</a:t>
            </a:r>
          </a:p>
          <a:p>
            <a:pPr lvl="1"/>
            <a:r>
              <a:rPr lang="en-US" sz="1600" dirty="0" smtClean="0"/>
              <a:t>Professional Development</a:t>
            </a:r>
          </a:p>
          <a:p>
            <a:pPr lvl="1"/>
            <a:r>
              <a:rPr lang="en-US" sz="1600" dirty="0" smtClean="0"/>
              <a:t>Comprehensive Assessment System</a:t>
            </a:r>
          </a:p>
          <a:p>
            <a:pPr lvl="1"/>
            <a:r>
              <a:rPr lang="en-US" sz="1600" dirty="0" smtClean="0"/>
              <a:t>Health/Behavioral needs addressed through early interventions and prevention programs</a:t>
            </a:r>
          </a:p>
          <a:p>
            <a:pPr lvl="1"/>
            <a:r>
              <a:rPr lang="en-US" sz="1600" dirty="0" smtClean="0"/>
              <a:t>Coalition of Family Engagement</a:t>
            </a:r>
          </a:p>
          <a:p>
            <a:pPr lvl="1"/>
            <a:r>
              <a:rPr lang="en-US" sz="1600" dirty="0" smtClean="0"/>
              <a:t>Leadership in Early Learning Academies</a:t>
            </a:r>
          </a:p>
          <a:p>
            <a:pPr lvl="1"/>
            <a:r>
              <a:rPr lang="en-US" sz="1600" dirty="0" smtClean="0"/>
              <a:t>Child Care Administration Tracking System (CCATS)</a:t>
            </a:r>
            <a:endParaRPr lang="en-US" sz="1600" dirty="0"/>
          </a:p>
        </p:txBody>
      </p:sp>
    </p:spTree>
    <p:extLst>
      <p:ext uri="{BB962C8B-B14F-4D97-AF65-F5344CB8AC3E}">
        <p14:creationId xmlns="" xmlns:p14="http://schemas.microsoft.com/office/powerpoint/2010/main" val="13239993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Evaluation – Year Three</a:t>
            </a:r>
            <a:br>
              <a:rPr lang="en-US" sz="2400" dirty="0" smtClean="0"/>
            </a:br>
            <a:r>
              <a:rPr lang="en-US" sz="2400" dirty="0" smtClean="0"/>
              <a:t>Completion Activities</a:t>
            </a:r>
            <a:endParaRPr lang="en-US" sz="2400" dirty="0"/>
          </a:p>
        </p:txBody>
      </p:sp>
      <p:sp>
        <p:nvSpPr>
          <p:cNvPr id="3" name="Content Placeholder 2"/>
          <p:cNvSpPr>
            <a:spLocks noGrp="1"/>
          </p:cNvSpPr>
          <p:nvPr>
            <p:ph sz="quarter" idx="1"/>
          </p:nvPr>
        </p:nvSpPr>
        <p:spPr/>
        <p:txBody>
          <a:bodyPr>
            <a:noAutofit/>
          </a:bodyPr>
          <a:lstStyle/>
          <a:p>
            <a:r>
              <a:rPr lang="en-US" sz="1800" dirty="0" smtClean="0"/>
              <a:t>Evaluation of Local Early Childhood  Councils Start- Up grant</a:t>
            </a:r>
          </a:p>
          <a:p>
            <a:pPr lvl="1"/>
            <a:r>
              <a:rPr lang="en-US" sz="1800" dirty="0" smtClean="0"/>
              <a:t>On </a:t>
            </a:r>
            <a:r>
              <a:rPr lang="en-US" sz="1800" dirty="0"/>
              <a:t>line survey leadership team members</a:t>
            </a:r>
          </a:p>
          <a:p>
            <a:pPr lvl="1"/>
            <a:r>
              <a:rPr lang="en-US" sz="1800" dirty="0"/>
              <a:t>Interviews with Local ECE Council Chair persons with questions developed from response of on line survey and the objectives of the Leadership Academy. </a:t>
            </a:r>
            <a:endParaRPr lang="en-US" sz="1800" dirty="0" smtClean="0"/>
          </a:p>
          <a:p>
            <a:pPr marL="457200" lvl="1" indent="0">
              <a:buNone/>
            </a:pPr>
            <a:endParaRPr lang="en-US" sz="1800" dirty="0" smtClean="0"/>
          </a:p>
          <a:p>
            <a:r>
              <a:rPr lang="en-US" sz="1800" dirty="0" smtClean="0"/>
              <a:t>Continue review of Advisory Board’s 3</a:t>
            </a:r>
            <a:r>
              <a:rPr lang="en-US" sz="1800" baseline="30000" dirty="0" smtClean="0"/>
              <a:t>rd</a:t>
            </a:r>
            <a:r>
              <a:rPr lang="en-US" sz="1800" dirty="0" smtClean="0"/>
              <a:t> year outcomes/objectives, activities.  Collection of documentation.</a:t>
            </a:r>
          </a:p>
          <a:p>
            <a:endParaRPr lang="en-US" sz="1800" dirty="0" smtClean="0"/>
          </a:p>
          <a:p>
            <a:r>
              <a:rPr lang="en-US" sz="1800" dirty="0" smtClean="0"/>
              <a:t>Request written report from each of the State Advisory Board Committee chairpersons that provides a comprehensive summary of the work done in the past three years.</a:t>
            </a:r>
          </a:p>
          <a:p>
            <a:endParaRPr lang="en-US" sz="1800" dirty="0" smtClean="0"/>
          </a:p>
          <a:p>
            <a:endParaRPr lang="en-US" sz="1800" dirty="0"/>
          </a:p>
          <a:p>
            <a:endParaRPr lang="en-US" sz="1800" dirty="0" smtClean="0"/>
          </a:p>
          <a:p>
            <a:endParaRPr lang="en-US" sz="1800" dirty="0"/>
          </a:p>
          <a:p>
            <a:endParaRPr lang="en-US" sz="1800" dirty="0" smtClean="0"/>
          </a:p>
          <a:p>
            <a:endParaRPr lang="en-US" sz="1800" dirty="0" smtClean="0"/>
          </a:p>
          <a:p>
            <a:pPr marL="457200" lvl="1" indent="0">
              <a:buNone/>
            </a:pPr>
            <a:endParaRPr lang="en-US" sz="1800" dirty="0" smtClean="0"/>
          </a:p>
          <a:p>
            <a:pPr lvl="1"/>
            <a:endParaRPr lang="en-US" sz="1800" dirty="0"/>
          </a:p>
          <a:p>
            <a:pPr marL="457200" lvl="1" indent="0">
              <a:buNone/>
            </a:pPr>
            <a:r>
              <a:rPr lang="en-US" sz="1800" dirty="0" smtClean="0"/>
              <a:t>                                 </a:t>
            </a:r>
            <a:endParaRPr lang="en-US" sz="1800" dirty="0"/>
          </a:p>
        </p:txBody>
      </p:sp>
    </p:spTree>
    <p:extLst>
      <p:ext uri="{BB962C8B-B14F-4D97-AF65-F5344CB8AC3E}">
        <p14:creationId xmlns="" xmlns:p14="http://schemas.microsoft.com/office/powerpoint/2010/main" val="10616478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Year Three – Evaluation Completion Activities</a:t>
            </a:r>
            <a:endParaRPr lang="en-US" sz="2400" dirty="0"/>
          </a:p>
        </p:txBody>
      </p:sp>
      <p:sp>
        <p:nvSpPr>
          <p:cNvPr id="3" name="Content Placeholder 2"/>
          <p:cNvSpPr>
            <a:spLocks noGrp="1"/>
          </p:cNvSpPr>
          <p:nvPr>
            <p:ph sz="quarter" idx="1"/>
          </p:nvPr>
        </p:nvSpPr>
        <p:spPr/>
        <p:txBody>
          <a:bodyPr/>
          <a:lstStyle/>
          <a:p>
            <a:r>
              <a:rPr lang="en-US" sz="1800" dirty="0"/>
              <a:t>Capstone Event:  World Café in August 2013.</a:t>
            </a:r>
          </a:p>
          <a:p>
            <a:pPr lvl="1"/>
            <a:r>
              <a:rPr lang="en-US" sz="1800" dirty="0"/>
              <a:t>AM – Guest Speakers  to provide overview of Advisory Board outcomes and Local Early Childhood Council’s start up activities.</a:t>
            </a:r>
          </a:p>
          <a:p>
            <a:pPr lvl="1"/>
            <a:r>
              <a:rPr lang="en-US" sz="1800" dirty="0"/>
              <a:t>Lunch</a:t>
            </a:r>
          </a:p>
          <a:p>
            <a:pPr lvl="1"/>
            <a:r>
              <a:rPr lang="en-US" sz="1800" dirty="0"/>
              <a:t>PM – World Café Event with two sets of 4 tables discussing 4 questions in each set.  Questions based upon the three State Advisory Goals and the Local Council’s Start up operations.</a:t>
            </a:r>
          </a:p>
          <a:p>
            <a:pPr lvl="1"/>
            <a:r>
              <a:rPr lang="en-US" sz="1800" dirty="0"/>
              <a:t>Summary by host at each table</a:t>
            </a:r>
          </a:p>
          <a:p>
            <a:endParaRPr lang="en-US" dirty="0"/>
          </a:p>
        </p:txBody>
      </p:sp>
    </p:spTree>
    <p:extLst>
      <p:ext uri="{BB962C8B-B14F-4D97-AF65-F5344CB8AC3E}">
        <p14:creationId xmlns="" xmlns:p14="http://schemas.microsoft.com/office/powerpoint/2010/main" val="159979554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Advisory Board Goals</a:t>
            </a:r>
            <a:endParaRPr lang="en-US" sz="2800" dirty="0"/>
          </a:p>
        </p:txBody>
      </p:sp>
      <p:sp>
        <p:nvSpPr>
          <p:cNvPr id="3" name="Content Placeholder 2"/>
          <p:cNvSpPr>
            <a:spLocks noGrp="1"/>
          </p:cNvSpPr>
          <p:nvPr>
            <p:ph sz="quarter" idx="1"/>
          </p:nvPr>
        </p:nvSpPr>
        <p:spPr>
          <a:xfrm>
            <a:off x="381000" y="1600200"/>
            <a:ext cx="8229600" cy="4525963"/>
          </a:xfrm>
        </p:spPr>
        <p:txBody>
          <a:bodyPr>
            <a:normAutofit/>
          </a:bodyPr>
          <a:lstStyle/>
          <a:p>
            <a:pPr marL="0" indent="0">
              <a:buNone/>
            </a:pPr>
            <a:r>
              <a:rPr lang="en-US" sz="2400" dirty="0" smtClean="0"/>
              <a:t>Goal # 1:  All children, birth through age five, will have access to adequate and equitably funded quality early care and education programs that meet the diverse needs of families.</a:t>
            </a:r>
          </a:p>
          <a:p>
            <a:pPr marL="0" indent="0">
              <a:buNone/>
            </a:pPr>
            <a:endParaRPr lang="en-US" sz="2400" dirty="0" smtClean="0"/>
          </a:p>
          <a:p>
            <a:pPr marL="0" indent="0">
              <a:buNone/>
            </a:pPr>
            <a:r>
              <a:rPr lang="en-US" sz="2400" dirty="0" smtClean="0"/>
              <a:t>Goal # 2:  Families of all young children will have access to the resources needed to be their children’s first teacher.</a:t>
            </a:r>
          </a:p>
          <a:p>
            <a:pPr marL="0" indent="0">
              <a:buNone/>
            </a:pPr>
            <a:endParaRPr lang="en-US" sz="2400" dirty="0" smtClean="0"/>
          </a:p>
          <a:p>
            <a:pPr marL="0" indent="0">
              <a:buNone/>
            </a:pPr>
            <a:r>
              <a:rPr lang="en-US" sz="2400" dirty="0" smtClean="0"/>
              <a:t>Goal # 3:  Children, birth through age five, will have access to adequate and equitable resources that will enable them to arrive at school with healthy minds and bodies.</a:t>
            </a:r>
          </a:p>
          <a:p>
            <a:pPr marL="0" indent="0">
              <a:buNone/>
            </a:pPr>
            <a:endParaRPr lang="en-US" sz="2400" dirty="0"/>
          </a:p>
        </p:txBody>
      </p:sp>
    </p:spTree>
    <p:extLst>
      <p:ext uri="{BB962C8B-B14F-4D97-AF65-F5344CB8AC3E}">
        <p14:creationId xmlns="" xmlns:p14="http://schemas.microsoft.com/office/powerpoint/2010/main" val="69745637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Methodology</a:t>
            </a:r>
            <a:endParaRPr lang="en-US" sz="2800" dirty="0"/>
          </a:p>
        </p:txBody>
      </p:sp>
      <p:sp>
        <p:nvSpPr>
          <p:cNvPr id="3" name="Content Placeholder 2"/>
          <p:cNvSpPr>
            <a:spLocks noGrp="1"/>
          </p:cNvSpPr>
          <p:nvPr>
            <p:ph sz="quarter" idx="1"/>
          </p:nvPr>
        </p:nvSpPr>
        <p:spPr/>
        <p:txBody>
          <a:bodyPr>
            <a:normAutofit/>
          </a:bodyPr>
          <a:lstStyle/>
          <a:p>
            <a:pPr marL="0" indent="0">
              <a:buNone/>
            </a:pPr>
            <a:r>
              <a:rPr lang="en-US" sz="2400" dirty="0" smtClean="0"/>
              <a:t>Evaluators:</a:t>
            </a:r>
          </a:p>
          <a:p>
            <a:pPr marL="0" indent="0">
              <a:buNone/>
            </a:pPr>
            <a:endParaRPr lang="en-US" sz="2400" dirty="0" smtClean="0"/>
          </a:p>
          <a:p>
            <a:r>
              <a:rPr lang="en-US" sz="2400" dirty="0" smtClean="0"/>
              <a:t>Reviewed the objectives, activities, time frame and the outlined measures of success for each objective/activity.</a:t>
            </a:r>
          </a:p>
          <a:p>
            <a:pPr marL="0" indent="0">
              <a:buNone/>
            </a:pPr>
            <a:endParaRPr lang="en-US" sz="2400" dirty="0" smtClean="0"/>
          </a:p>
          <a:p>
            <a:r>
              <a:rPr lang="en-US" sz="2400" dirty="0" smtClean="0"/>
              <a:t>Provided documentation and/or status of each measure of success.</a:t>
            </a:r>
            <a:endParaRPr lang="en-US" sz="2400" dirty="0"/>
          </a:p>
        </p:txBody>
      </p:sp>
    </p:spTree>
    <p:extLst>
      <p:ext uri="{BB962C8B-B14F-4D97-AF65-F5344CB8AC3E}">
        <p14:creationId xmlns="" xmlns:p14="http://schemas.microsoft.com/office/powerpoint/2010/main" val="104801868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066800"/>
          </a:xfrm>
        </p:spPr>
        <p:txBody>
          <a:bodyPr>
            <a:normAutofit fontScale="90000"/>
          </a:bodyPr>
          <a:lstStyle/>
          <a:p>
            <a:pPr algn="l"/>
            <a:r>
              <a:rPr lang="en-US" sz="2400" dirty="0" smtClean="0"/>
              <a:t/>
            </a:r>
            <a:br>
              <a:rPr lang="en-US" sz="2400" dirty="0" smtClean="0"/>
            </a:br>
            <a:r>
              <a:rPr lang="en-US" sz="2000" dirty="0"/>
              <a:t>Highlights 2010 – 2011 </a:t>
            </a:r>
            <a:r>
              <a:rPr lang="en-US" sz="2000" dirty="0" smtClean="0"/>
              <a:t>-Goal # 1:  All children, birth though age five will have access to adequate and equitably funded quality early care and education that meets the diverse needs of families.</a:t>
            </a:r>
            <a:endParaRPr lang="en-US" sz="2000" dirty="0"/>
          </a:p>
        </p:txBody>
      </p:sp>
      <p:sp>
        <p:nvSpPr>
          <p:cNvPr id="3" name="Content Placeholder 2"/>
          <p:cNvSpPr>
            <a:spLocks noGrp="1"/>
          </p:cNvSpPr>
          <p:nvPr>
            <p:ph sz="quarter" idx="1"/>
          </p:nvPr>
        </p:nvSpPr>
        <p:spPr/>
        <p:txBody>
          <a:bodyPr>
            <a:normAutofit/>
          </a:bodyPr>
          <a:lstStyle/>
          <a:p>
            <a:pPr>
              <a:buNone/>
            </a:pPr>
            <a:r>
              <a:rPr lang="en-US" sz="1800" dirty="0" smtClean="0"/>
              <a:t>SCHOOL READINESS IMPROVEMENT:</a:t>
            </a:r>
          </a:p>
          <a:p>
            <a:pPr>
              <a:buNone/>
            </a:pPr>
            <a:r>
              <a:rPr lang="en-US" sz="1800" dirty="0" smtClean="0"/>
              <a:t>	Kindergarten assessments through MMSR indicated that 81% of the children entering kindergarten in 2010/2011 were fully ready, a 8% increase  from the previous year.</a:t>
            </a:r>
          </a:p>
          <a:p>
            <a:pPr>
              <a:buNone/>
            </a:pPr>
            <a:r>
              <a:rPr lang="en-US" sz="1800" dirty="0" smtClean="0"/>
              <a:t> GREATER ACCESS TO HIGH QUALITY CARE:</a:t>
            </a:r>
          </a:p>
          <a:p>
            <a:pPr>
              <a:buNone/>
            </a:pPr>
            <a:r>
              <a:rPr lang="en-US" sz="1800" dirty="0" smtClean="0"/>
              <a:t>	Creation of Maryland EXCELS , a voluntary Quality Rating and Improvement System that will award ratings to child care programs that meet increasingly higher standards of quality in key areas.  Pilot program officially launched.</a:t>
            </a:r>
          </a:p>
          <a:p>
            <a:pPr>
              <a:buNone/>
            </a:pPr>
            <a:r>
              <a:rPr lang="en-US" sz="1800" dirty="0" smtClean="0"/>
              <a:t>INCREASED CULTURAL SENSITIVITY AND OUTREACH FOR MINORITY AND IMMIGRANT CHILDREN:</a:t>
            </a:r>
          </a:p>
          <a:p>
            <a:pPr>
              <a:buNone/>
            </a:pPr>
            <a:r>
              <a:rPr lang="en-US" sz="1800" dirty="0" smtClean="0"/>
              <a:t>	Grant funding for VIOLETS (Vocabulary Improvement and Oral Language Enrichment through Stories) program  that promotes support for preschool children with language needs and  for English Language Learners.</a:t>
            </a:r>
          </a:p>
          <a:p>
            <a:pPr>
              <a:buNone/>
            </a:pPr>
            <a:r>
              <a:rPr lang="en-US" sz="1800" dirty="0" smtClean="0"/>
              <a:t>INCREASED NUMBER OF ACCREDITED CHILD CARE PROGRAMS AND CREDENTIALED CHILD CARE PROVIDERS.</a:t>
            </a:r>
          </a:p>
          <a:p>
            <a:pPr>
              <a:buNone/>
            </a:pPr>
            <a:endParaRPr lang="en-US" sz="1800" dirty="0"/>
          </a:p>
        </p:txBody>
      </p:sp>
    </p:spTree>
    <p:extLst>
      <p:ext uri="{BB962C8B-B14F-4D97-AF65-F5344CB8AC3E}">
        <p14:creationId xmlns="" xmlns:p14="http://schemas.microsoft.com/office/powerpoint/2010/main" val="197748453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dirty="0" smtClean="0"/>
              <a:t>Highlights of Goal # 2:  Families of all young children will have access to the resources needed to be their child’s first teacher.</a:t>
            </a:r>
            <a:endParaRPr lang="en-US" sz="2000" dirty="0"/>
          </a:p>
        </p:txBody>
      </p:sp>
      <p:sp>
        <p:nvSpPr>
          <p:cNvPr id="3" name="Content Placeholder 2"/>
          <p:cNvSpPr>
            <a:spLocks noGrp="1"/>
          </p:cNvSpPr>
          <p:nvPr>
            <p:ph sz="quarter" idx="1"/>
          </p:nvPr>
        </p:nvSpPr>
        <p:spPr/>
        <p:txBody>
          <a:bodyPr>
            <a:normAutofit/>
          </a:bodyPr>
          <a:lstStyle/>
          <a:p>
            <a:pPr>
              <a:buNone/>
            </a:pPr>
            <a:endParaRPr lang="en-US" sz="1800" dirty="0" smtClean="0"/>
          </a:p>
          <a:p>
            <a:pPr>
              <a:buNone/>
            </a:pPr>
            <a:r>
              <a:rPr lang="en-US" sz="1800" dirty="0" smtClean="0"/>
              <a:t>COMMUNITY LISTENING FORUMS HELD FOR FAMILIES, CAREGIVERS, AND COMMUNITY MEMBERS TO PROVIDE THEIR INPUT ON EARLY CARE AND EDUCATION PROGRAMS</a:t>
            </a:r>
            <a:r>
              <a:rPr lang="en-US" sz="1800" dirty="0"/>
              <a:t>:</a:t>
            </a:r>
            <a:endParaRPr lang="en-US" sz="1800" dirty="0" smtClean="0"/>
          </a:p>
          <a:p>
            <a:pPr>
              <a:buNone/>
            </a:pPr>
            <a:r>
              <a:rPr lang="en-US" sz="1800" dirty="0" smtClean="0"/>
              <a:t>	Maryland Family Network sponsored “Parent Cafes”.</a:t>
            </a:r>
          </a:p>
          <a:p>
            <a:pPr>
              <a:buNone/>
            </a:pPr>
            <a:endParaRPr lang="en-US" sz="1800" dirty="0" smtClean="0"/>
          </a:p>
          <a:p>
            <a:pPr>
              <a:buNone/>
            </a:pPr>
            <a:r>
              <a:rPr lang="en-US" sz="1800" dirty="0" smtClean="0"/>
              <a:t>	Ready at Five held parent learning parties at local libraries.</a:t>
            </a:r>
          </a:p>
          <a:p>
            <a:pPr>
              <a:buNone/>
            </a:pPr>
            <a:endParaRPr lang="en-US" sz="1800" dirty="0" smtClean="0"/>
          </a:p>
          <a:p>
            <a:pPr>
              <a:buNone/>
            </a:pPr>
            <a:r>
              <a:rPr lang="en-US" sz="1800" dirty="0" smtClean="0"/>
              <a:t>	Maryland Public Television sponsored “Listening Forums” with community leaders.</a:t>
            </a:r>
          </a:p>
          <a:p>
            <a:pPr>
              <a:buNone/>
            </a:pPr>
            <a:endParaRPr lang="en-US" sz="1800" dirty="0" smtClean="0"/>
          </a:p>
          <a:p>
            <a:pPr>
              <a:buNone/>
            </a:pPr>
            <a:r>
              <a:rPr lang="en-US" sz="1800" dirty="0" smtClean="0"/>
              <a:t>	Parent Survey developed with MSDE that surveyed parents’ satisfaction with current Individual Family Service Plans (ISFP).</a:t>
            </a: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pPr algn="l"/>
            <a:r>
              <a:rPr lang="en-US" sz="2000" dirty="0" smtClean="0"/>
              <a:t>Highlights of Goal # 3:  Children, birth through age five, will have access to adequate and equitable resources that will enable children to arrive at school with healthy minds and bodies.</a:t>
            </a:r>
            <a:endParaRPr lang="en-US" sz="2000" dirty="0"/>
          </a:p>
        </p:txBody>
      </p:sp>
      <p:sp>
        <p:nvSpPr>
          <p:cNvPr id="3" name="Content Placeholder 2"/>
          <p:cNvSpPr>
            <a:spLocks noGrp="1"/>
          </p:cNvSpPr>
          <p:nvPr>
            <p:ph sz="quarter" idx="1"/>
          </p:nvPr>
        </p:nvSpPr>
        <p:spPr/>
        <p:txBody>
          <a:bodyPr>
            <a:normAutofit/>
          </a:bodyPr>
          <a:lstStyle/>
          <a:p>
            <a:pPr>
              <a:buNone/>
            </a:pPr>
            <a:r>
              <a:rPr lang="en-US" sz="1800" dirty="0" smtClean="0"/>
              <a:t>EARLY CHILDHOOD MENTAL HEALTH CONSULTANT PROJECT</a:t>
            </a:r>
          </a:p>
          <a:p>
            <a:pPr>
              <a:buNone/>
            </a:pPr>
            <a:r>
              <a:rPr lang="en-US" sz="1800" dirty="0" smtClean="0"/>
              <a:t>	 </a:t>
            </a:r>
            <a:r>
              <a:rPr lang="en-US" sz="1800" dirty="0"/>
              <a:t>C</a:t>
            </a:r>
            <a:r>
              <a:rPr lang="en-US" sz="1800" dirty="0" smtClean="0"/>
              <a:t>onsultation standards and a post-Masters certificate from the University of Maryland were instituted.</a:t>
            </a:r>
          </a:p>
          <a:p>
            <a:pPr>
              <a:buNone/>
            </a:pPr>
            <a:endParaRPr lang="en-US" sz="1800" dirty="0" smtClean="0"/>
          </a:p>
          <a:p>
            <a:pPr>
              <a:buNone/>
            </a:pPr>
            <a:r>
              <a:rPr lang="en-US" sz="1800" dirty="0" smtClean="0"/>
              <a:t>SEFEL-Social Emotional Foundations for Early Learning</a:t>
            </a:r>
          </a:p>
          <a:p>
            <a:pPr>
              <a:buNone/>
            </a:pPr>
            <a:r>
              <a:rPr lang="en-US" sz="1800" dirty="0" smtClean="0"/>
              <a:t>	 Demonstration sites of high quality child care programs in diverse communities were identified to work with an early childhood mental health consultant  acting as coach to provide T/TA to implement the SEFEL programs at these sites.</a:t>
            </a:r>
          </a:p>
          <a:p>
            <a:pPr>
              <a:buNone/>
            </a:pPr>
            <a:endParaRPr lang="en-US" sz="1800" dirty="0" smtClean="0"/>
          </a:p>
          <a:p>
            <a:pPr>
              <a:buNone/>
            </a:pPr>
            <a:r>
              <a:rPr lang="en-US" sz="1800" dirty="0" smtClean="0"/>
              <a:t>EXPANSION OF HOME-VISITING PROGRAMS</a:t>
            </a:r>
          </a:p>
          <a:p>
            <a:pPr>
              <a:buNone/>
            </a:pPr>
            <a:r>
              <a:rPr lang="en-US" sz="1800" dirty="0" smtClean="0"/>
              <a:t>	State wide Needs Assessment mapped out high risk communities</a:t>
            </a:r>
          </a:p>
          <a:p>
            <a:pPr>
              <a:buNone/>
            </a:pPr>
            <a:r>
              <a:rPr lang="en-US" sz="1800" dirty="0" smtClean="0"/>
              <a:t>	Two Home Visiting Stakeholders’ Meetings were held in 2010.</a:t>
            </a:r>
          </a:p>
          <a:p>
            <a:pPr>
              <a:buNone/>
            </a:pPr>
            <a:r>
              <a:rPr lang="en-US" sz="1800" dirty="0" smtClean="0"/>
              <a:t>	Maryland Home Visiting Consortium Conference was held in 2011.</a:t>
            </a:r>
            <a:endParaRPr lang="en-US" sz="1800"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pPr algn="l"/>
            <a:r>
              <a:rPr lang="en-US" sz="2800" dirty="0" smtClean="0"/>
              <a:t/>
            </a:r>
            <a:br>
              <a:rPr lang="en-US" sz="2800" dirty="0" smtClean="0"/>
            </a:br>
            <a:r>
              <a:rPr lang="en-US" sz="1800" dirty="0" smtClean="0"/>
              <a:t>Evaluation Year Two – Highlights:  Goal # 1, All Children, birth through age five, will have access to adequate and equitable funded quality early care and education programs that meet the diverse needs of families.</a:t>
            </a:r>
            <a:endParaRPr lang="en-US" sz="2800" dirty="0"/>
          </a:p>
        </p:txBody>
      </p:sp>
      <p:sp>
        <p:nvSpPr>
          <p:cNvPr id="3" name="Content Placeholder 2"/>
          <p:cNvSpPr>
            <a:spLocks noGrp="1"/>
          </p:cNvSpPr>
          <p:nvPr>
            <p:ph sz="quarter" idx="1"/>
          </p:nvPr>
        </p:nvSpPr>
        <p:spPr/>
        <p:txBody>
          <a:bodyPr>
            <a:noAutofit/>
          </a:bodyPr>
          <a:lstStyle/>
          <a:p>
            <a:pPr marL="0" indent="0">
              <a:buNone/>
            </a:pPr>
            <a:r>
              <a:rPr lang="en-US" sz="1800" dirty="0" smtClean="0"/>
              <a:t>SCHOOL READINESS</a:t>
            </a:r>
          </a:p>
          <a:p>
            <a:pPr marL="0" indent="0">
              <a:buNone/>
            </a:pPr>
            <a:r>
              <a:rPr lang="en-US" sz="1800" dirty="0" smtClean="0"/>
              <a:t>MMSR kindergarten assessments (MMSR) showed a 2% improvement from 2010/2011 of 81% to 83% in 2011/2012, of children entering kindergarten that were “fully” ready to learn.</a:t>
            </a:r>
          </a:p>
          <a:p>
            <a:pPr marL="0" indent="0">
              <a:buNone/>
            </a:pPr>
            <a:endParaRPr lang="en-US" sz="1800" dirty="0"/>
          </a:p>
          <a:p>
            <a:pPr marL="0" indent="0">
              <a:buNone/>
            </a:pPr>
            <a:r>
              <a:rPr lang="en-US" sz="1800" dirty="0" smtClean="0"/>
              <a:t>HIGH QUALITY EARLY CARE AND EDUCATION PROVIDERS</a:t>
            </a:r>
          </a:p>
          <a:p>
            <a:pPr marL="0" indent="0">
              <a:buNone/>
            </a:pPr>
            <a:r>
              <a:rPr lang="en-US" sz="1800" dirty="0" smtClean="0"/>
              <a:t>The Maryland EXCELS Standards to include Child Care Center Standards, Family Child Care Standards, School Age Standards and a draft for the Public Pre-K Standards were completed in 2012.</a:t>
            </a:r>
          </a:p>
          <a:p>
            <a:pPr marL="0" indent="0">
              <a:buNone/>
            </a:pPr>
            <a:endParaRPr lang="en-US" sz="1800" dirty="0" smtClean="0"/>
          </a:p>
          <a:p>
            <a:pPr marL="0" indent="0">
              <a:buNone/>
            </a:pPr>
            <a:r>
              <a:rPr lang="en-US" sz="1800" dirty="0" smtClean="0"/>
              <a:t>INCREASING CULTURAL SENSITIVITY AND OUTREACH FOR MINORITY AND IMMIGRANT CHILDREN</a:t>
            </a:r>
          </a:p>
          <a:p>
            <a:pPr marL="0" indent="0">
              <a:buNone/>
            </a:pPr>
            <a:r>
              <a:rPr lang="en-US" sz="1800" dirty="0" smtClean="0"/>
              <a:t>VIOLETS (Vocabulary Improvement and Oral Language Enrichment through Stories) is currently being implemented in Head Start, Child Care, and Pre-K programs in 15 Maryland Counties.</a:t>
            </a: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13648" cy="914400"/>
          </a:xfrm>
        </p:spPr>
        <p:txBody>
          <a:bodyPr>
            <a:noAutofit/>
          </a:bodyPr>
          <a:lstStyle/>
          <a:p>
            <a:pPr algn="l"/>
            <a:r>
              <a:rPr lang="en-US" sz="1800" dirty="0" smtClean="0"/>
              <a:t>Evaluation – Year Two</a:t>
            </a:r>
            <a:br>
              <a:rPr lang="en-US" sz="1800" dirty="0" smtClean="0"/>
            </a:br>
            <a:r>
              <a:rPr lang="en-US" sz="1800" dirty="0" smtClean="0"/>
              <a:t> Highlights of Goal # 2:  Families of all young children will have access to the resources needed to be their children’s first teacher.</a:t>
            </a:r>
            <a:endParaRPr lang="en-US" sz="1800" dirty="0"/>
          </a:p>
        </p:txBody>
      </p:sp>
      <p:sp>
        <p:nvSpPr>
          <p:cNvPr id="3" name="Content Placeholder 2"/>
          <p:cNvSpPr>
            <a:spLocks noGrp="1"/>
          </p:cNvSpPr>
          <p:nvPr>
            <p:ph sz="quarter" idx="1"/>
          </p:nvPr>
        </p:nvSpPr>
        <p:spPr/>
        <p:txBody>
          <a:bodyPr>
            <a:normAutofit/>
          </a:bodyPr>
          <a:lstStyle/>
          <a:p>
            <a:pPr marL="0" indent="0">
              <a:buNone/>
            </a:pPr>
            <a:r>
              <a:rPr lang="en-US" sz="2000" dirty="0" smtClean="0"/>
              <a:t>FAMILIES OF ALL YOUNG CHILDREN WILL HAVE ACCESS TO THE RESOURCES NEEDED TO BE THEIR CHILD’S FIRST TEACHER.</a:t>
            </a:r>
          </a:p>
          <a:p>
            <a:pPr marL="0" indent="0">
              <a:buNone/>
            </a:pPr>
            <a:endParaRPr lang="en-US" sz="2000" dirty="0" smtClean="0"/>
          </a:p>
          <a:p>
            <a:pPr marL="0" indent="0">
              <a:buNone/>
            </a:pPr>
            <a:r>
              <a:rPr lang="en-US" sz="2000" dirty="0" smtClean="0"/>
              <a:t>Parent Café’s, Family Learning Parties, Parent Learning parties were held in various locations throughout the State to secure information.</a:t>
            </a:r>
          </a:p>
          <a:p>
            <a:pPr marL="0" indent="0">
              <a:buNone/>
            </a:pPr>
            <a:endParaRPr lang="en-US" sz="2000" dirty="0"/>
          </a:p>
          <a:p>
            <a:pPr marL="0" indent="0">
              <a:buNone/>
            </a:pPr>
            <a:r>
              <a:rPr lang="en-US" sz="2000" dirty="0" smtClean="0"/>
              <a:t>Maryland Family Engagement Coalition developed a family, parent and community engagement framework, based on the Head Start Parent, Family and Community Framework.</a:t>
            </a:r>
            <a:endParaRPr lang="en-US" sz="2000" dirty="0"/>
          </a:p>
        </p:txBody>
      </p:sp>
    </p:spTree>
    <p:extLst>
      <p:ext uri="{BB962C8B-B14F-4D97-AF65-F5344CB8AC3E}">
        <p14:creationId xmlns="" xmlns:p14="http://schemas.microsoft.com/office/powerpoint/2010/main" val="33875310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1066800"/>
          </a:xfrm>
        </p:spPr>
        <p:txBody>
          <a:bodyPr>
            <a:normAutofit fontScale="90000"/>
          </a:bodyPr>
          <a:lstStyle/>
          <a:p>
            <a:pPr algn="l"/>
            <a:r>
              <a:rPr lang="en-US" sz="2400" dirty="0" smtClean="0"/>
              <a:t/>
            </a:r>
            <a:br>
              <a:rPr lang="en-US" sz="2400" dirty="0" smtClean="0"/>
            </a:br>
            <a:r>
              <a:rPr lang="en-US" sz="2400" dirty="0" smtClean="0"/>
              <a:t/>
            </a:r>
            <a:br>
              <a:rPr lang="en-US" sz="2400" dirty="0" smtClean="0"/>
            </a:br>
            <a:r>
              <a:rPr lang="en-US" sz="2400" dirty="0"/>
              <a:t/>
            </a:r>
            <a:br>
              <a:rPr lang="en-US" sz="2400" dirty="0"/>
            </a:br>
            <a:r>
              <a:rPr lang="en-US" sz="2000" dirty="0" smtClean="0"/>
              <a:t>Highlights of Goal # 3: Children, birth through five, will have access to adequate and equitable resources that will enable them to arrive at school with healthy minds and bodies.</a:t>
            </a:r>
            <a:endParaRPr lang="en-US" sz="2000" dirty="0"/>
          </a:p>
        </p:txBody>
      </p:sp>
      <p:sp>
        <p:nvSpPr>
          <p:cNvPr id="3" name="Content Placeholder 2"/>
          <p:cNvSpPr>
            <a:spLocks noGrp="1"/>
          </p:cNvSpPr>
          <p:nvPr>
            <p:ph sz="quarter" idx="1"/>
          </p:nvPr>
        </p:nvSpPr>
        <p:spPr/>
        <p:txBody>
          <a:bodyPr>
            <a:normAutofit/>
          </a:bodyPr>
          <a:lstStyle/>
          <a:p>
            <a:pPr marL="0" indent="0">
              <a:buNone/>
            </a:pPr>
            <a:endParaRPr lang="en-US" sz="2000" dirty="0" smtClean="0"/>
          </a:p>
          <a:p>
            <a:pPr marL="0" indent="0">
              <a:buNone/>
            </a:pPr>
            <a:r>
              <a:rPr lang="en-US" sz="2000" dirty="0" smtClean="0"/>
              <a:t>THE EARLY CHILDHOOD MENTAL HEALTH CONSULTANT PROJECT</a:t>
            </a:r>
          </a:p>
          <a:p>
            <a:pPr marL="0" indent="0">
              <a:buNone/>
            </a:pPr>
            <a:r>
              <a:rPr lang="en-US" sz="2000" dirty="0" smtClean="0"/>
              <a:t>In 2011, 304 child care programs and 810 individual children received assistance from staff located in the 13 ECE Mental Health projects located throughout the State.</a:t>
            </a:r>
          </a:p>
          <a:p>
            <a:pPr marL="0" indent="0">
              <a:buNone/>
            </a:pPr>
            <a:endParaRPr lang="en-US" sz="2000" dirty="0" smtClean="0"/>
          </a:p>
          <a:p>
            <a:pPr marL="0" indent="0">
              <a:buNone/>
            </a:pPr>
            <a:r>
              <a:rPr lang="en-US" sz="2000" dirty="0" smtClean="0"/>
              <a:t>JUDY CENTERS</a:t>
            </a:r>
          </a:p>
          <a:p>
            <a:pPr marL="0" indent="0">
              <a:buNone/>
            </a:pPr>
            <a:r>
              <a:rPr lang="en-US" sz="2000" dirty="0" smtClean="0"/>
              <a:t>2011 Judith Hoyer Early Care and Education Enhancement Program Annual Report in a portion titled, “An Analysis of Influence of Judy Center Services on MMSR Kindergarten Outcomes” that more Judy Center Children were fully ready for kindergarten compared to children not exposed to the Judy Center experience.</a:t>
            </a:r>
            <a:endParaRPr lang="en-US" sz="2000" dirty="0"/>
          </a:p>
        </p:txBody>
      </p:sp>
    </p:spTree>
    <p:extLst>
      <p:ext uri="{BB962C8B-B14F-4D97-AF65-F5344CB8AC3E}">
        <p14:creationId xmlns="" xmlns:p14="http://schemas.microsoft.com/office/powerpoint/2010/main" val="324740458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1881</TotalTime>
  <Words>778</Words>
  <Application>Microsoft Office PowerPoint</Application>
  <PresentationFormat>On-screen Show (4:3)</PresentationFormat>
  <Paragraphs>106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Maryland State Advisory Council on Early Childhood Education and Care Evaluation Update – May 15, 2013</vt:lpstr>
      <vt:lpstr>Advisory Board Goals</vt:lpstr>
      <vt:lpstr>Methodology</vt:lpstr>
      <vt:lpstr> Highlights 2010 – 2011 -Goal # 1:  All children, birth though age five will have access to adequate and equitably funded quality early care and education that meets the diverse needs of families.</vt:lpstr>
      <vt:lpstr>Highlights of Goal # 2:  Families of all young children will have access to the resources needed to be their child’s first teacher.</vt:lpstr>
      <vt:lpstr>Highlights of Goal # 3:  Children, birth through age five, will have access to adequate and equitable resources that will enable children to arrive at school with healthy minds and bodies.</vt:lpstr>
      <vt:lpstr> Evaluation Year Two – Highlights:  Goal # 1, All Children, birth through age five, will have access to adequate and equitable funded quality early care and education programs that meet the diverse needs of families.</vt:lpstr>
      <vt:lpstr>Evaluation – Year Two  Highlights of Goal # 2:  Families of all young children will have access to the resources needed to be their children’s first teacher.</vt:lpstr>
      <vt:lpstr>   Highlights of Goal # 3: Children, birth through five, will have access to adequate and equitable resources that will enable them to arrive at school with healthy minds and bodies.</vt:lpstr>
      <vt:lpstr>Race to the Top(RTT) /Early Learning Challenge Grant</vt:lpstr>
      <vt:lpstr>Evaluation – Year Three Completion Activities</vt:lpstr>
      <vt:lpstr>Year Three – Evaluation Completion Activities</vt:lpstr>
    </vt:vector>
  </TitlesOfParts>
  <Company>Chesapeake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Maryland State Advisory Council on Early Childhood Education and Care</dc:title>
  <dc:creator>Information Technology</dc:creator>
  <cp:lastModifiedBy>phil.koshkin</cp:lastModifiedBy>
  <cp:revision>49</cp:revision>
  <cp:lastPrinted>2013-05-07T13:37:02Z</cp:lastPrinted>
  <dcterms:created xsi:type="dcterms:W3CDTF">2013-05-03T13:21:52Z</dcterms:created>
  <dcterms:modified xsi:type="dcterms:W3CDTF">2013-07-18T09:40:51Z</dcterms:modified>
</cp:coreProperties>
</file>